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0" r:id="rId3"/>
    <p:sldId id="259" r:id="rId4"/>
    <p:sldId id="257" r:id="rId5"/>
    <p:sldId id="264" r:id="rId6"/>
    <p:sldId id="261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eg"/><Relationship Id="rId1" Type="http://schemas.openxmlformats.org/officeDocument/2006/relationships/image" Target="../media/image4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E60D07D-5B7E-4C1E-8414-844B1711B8D8}" type="datetimeFigureOut">
              <a:rPr lang="id-ID" smtClean="0"/>
              <a:t>27/09/2026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966D04-B4BC-46DD-94B6-E70AF15534AE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9.e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11" Type="http://schemas.openxmlformats.org/officeDocument/2006/relationships/image" Target="../media/image8.e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emf"/><Relationship Id="rId9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sz="4400" b="1" dirty="0">
                <a:latin typeface="Footlight MT Light" pitchFamily="18" charset="0"/>
              </a:rPr>
              <a:t>Akuntansi Keuangan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94420" y="5573735"/>
            <a:ext cx="7355160" cy="5915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d-ID" dirty="0">
                <a:latin typeface="Cambria" pitchFamily="18" charset="0"/>
              </a:rPr>
              <a:t>Dosen : Maryati Rahayu, SE, MM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2148880" y="1810609"/>
            <a:ext cx="566348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>
                <a:solidFill>
                  <a:srgbClr val="FF0000"/>
                </a:solidFill>
                <a:latin typeface="Cambria" pitchFamily="18" charset="0"/>
              </a:rPr>
              <a:t>MATERI :</a:t>
            </a:r>
          </a:p>
          <a:p>
            <a:pPr marL="0" indent="0">
              <a:buNone/>
            </a:pPr>
            <a:endParaRPr lang="id-ID" dirty="0">
              <a:solidFill>
                <a:srgbClr val="FF0000"/>
              </a:solidFill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id-ID" sz="2000" dirty="0">
                <a:latin typeface="Cambria" pitchFamily="18" charset="0"/>
              </a:rPr>
              <a:t>PERSAMAAN DASAR AKUNTANSI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2000" dirty="0">
                <a:latin typeface="Cambria" pitchFamily="18" charset="0"/>
              </a:rPr>
              <a:t>TINJAUAN ATAS SIKLUS AKUNTANSI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2000" dirty="0">
                <a:latin typeface="Cambria" pitchFamily="18" charset="0"/>
              </a:rPr>
              <a:t>LAPORAN LABA RUGI</a:t>
            </a:r>
          </a:p>
          <a:p>
            <a:pPr marL="457200" lvl="0" indent="-457200">
              <a:buFont typeface="+mj-lt"/>
              <a:buAutoNum type="arabicPeriod"/>
            </a:pPr>
            <a:r>
              <a:rPr lang="id-ID" sz="2000" dirty="0">
                <a:latin typeface="Cambria" pitchFamily="18" charset="0"/>
              </a:rPr>
              <a:t>LAPORAN POSISI KEUANGAN DAN CATATAN ATAS LAPORAN KEUANGAN</a:t>
            </a:r>
          </a:p>
          <a:p>
            <a:pPr marL="0" indent="0">
              <a:buNone/>
            </a:pPr>
            <a:endParaRPr lang="id-ID" dirty="0">
              <a:latin typeface="Cambria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7143"/>
            <a:ext cx="1571988" cy="1529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6315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d-ID" b="1" dirty="0">
                <a:solidFill>
                  <a:srgbClr val="002060"/>
                </a:solidFill>
                <a:latin typeface="Cambria" pitchFamily="18" charset="0"/>
              </a:rPr>
              <a:t>Persamaan Dasar Akuntansi</a:t>
            </a:r>
            <a:endParaRPr lang="id-ID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655" y="1700808"/>
            <a:ext cx="8339125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00808"/>
            <a:ext cx="892899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643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1"/>
          <p:cNvSpPr>
            <a:spLocks noGrp="1" noChangeArrowheads="1"/>
          </p:cNvSpPr>
          <p:nvPr/>
        </p:nvSpPr>
        <p:spPr bwMode="auto">
          <a:xfrm>
            <a:off x="2051720" y="404664"/>
            <a:ext cx="5029200" cy="484188"/>
          </a:xfrm>
          <a:prstGeom prst="rect">
            <a:avLst/>
          </a:prstGeom>
          <a:solidFill>
            <a:srgbClr val="FBD4B4"/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EEECE1"/>
            </a:outerShdw>
          </a:effectLst>
        </p:spPr>
        <p:txBody>
          <a:bodyPr vert="horz" wrap="square" lIns="0" tIns="44450" rIns="0" bIns="4445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en-US" sz="26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Debits and Credits Summary</a:t>
            </a:r>
            <a:endParaRPr kumimoji="0" lang="id-ID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1403648" y="1124744"/>
            <a:ext cx="2160240" cy="707886"/>
          </a:xfrm>
          <a:prstGeom prst="rect">
            <a:avLst/>
          </a:prstGeom>
          <a:solidFill>
            <a:srgbClr val="F8EB8E"/>
          </a:solidFill>
          <a:ln w="12700" cap="sq">
            <a:solidFill>
              <a:srgbClr val="EEECE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EEECE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313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Normal Balance </a:t>
            </a:r>
            <a:r>
              <a:rPr kumimoji="0" lang="en-US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cs typeface="Arial" pitchFamily="34" charset="0"/>
              </a:rPr>
              <a:t>Debit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19"/>
          <p:cNvSpPr txBox="1">
            <a:spLocks noChangeArrowheads="1"/>
          </p:cNvSpPr>
          <p:nvPr/>
        </p:nvSpPr>
        <p:spPr bwMode="auto">
          <a:xfrm>
            <a:off x="4566320" y="1121763"/>
            <a:ext cx="2597968" cy="1015663"/>
          </a:xfrm>
          <a:prstGeom prst="rect">
            <a:avLst/>
          </a:prstGeom>
          <a:solidFill>
            <a:srgbClr val="F8EB8E"/>
          </a:solidFill>
          <a:ln w="12700" cap="sq">
            <a:solidFill>
              <a:srgbClr val="EEECE1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rgbClr val="EEECE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313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en-US" sz="2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Normal Balance </a:t>
            </a:r>
            <a:r>
              <a:rPr kumimoji="0" lang="en-US" sz="2200" b="1" i="0" u="sng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cs typeface="Arial" pitchFamily="34" charset="0"/>
              </a:rPr>
              <a:t>Credit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234885"/>
              </p:ext>
            </p:extLst>
          </p:nvPr>
        </p:nvGraphicFramePr>
        <p:xfrm>
          <a:off x="1403648" y="2636913"/>
          <a:ext cx="1800200" cy="1320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9" name="Slide" r:id="rId3" imgW="4570486" imgH="3427631" progId="PowerPoint.Slide.8">
                  <p:embed/>
                </p:oleObj>
              </mc:Choice>
              <mc:Fallback>
                <p:oleObj name="Slide" r:id="rId3" imgW="4570486" imgH="3427631" progId="PowerPoint.Slide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636913"/>
                        <a:ext cx="1800200" cy="1320662"/>
                      </a:xfrm>
                      <a:prstGeom prst="rect">
                        <a:avLst/>
                      </a:prstGeom>
                      <a:noFill/>
                      <a:ln w="28575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 descr="Recycled pap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2138133"/>
              </p:ext>
            </p:extLst>
          </p:nvPr>
        </p:nvGraphicFramePr>
        <p:xfrm>
          <a:off x="1619672" y="4005064"/>
          <a:ext cx="1895475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Slide" r:id="rId5" imgW="4570486" imgH="3427631" progId="PowerPoint.Slide.8">
                  <p:embed/>
                </p:oleObj>
              </mc:Choice>
              <mc:Fallback>
                <p:oleObj name="Slide" r:id="rId5" imgW="4570486" imgH="3427631" progId="PowerPoint.Slide.8">
                  <p:embed/>
                  <p:pic>
                    <p:nvPicPr>
                      <p:cNvPr id="0" name="Object 14" descr="Recycled paper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005064"/>
                        <a:ext cx="1895475" cy="1504950"/>
                      </a:xfrm>
                      <a:prstGeom prst="rect">
                        <a:avLst/>
                      </a:prstGeom>
                      <a:blipFill dpi="0" rotWithShape="0">
                        <a:blip r:embed="rId7"/>
                        <a:srcRect/>
                        <a:tile tx="0" ty="0" sx="100000" sy="100000" flip="none" algn="tl"/>
                      </a:blipFill>
                      <a:ln w="28575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016347"/>
              </p:ext>
            </p:extLst>
          </p:nvPr>
        </p:nvGraphicFramePr>
        <p:xfrm>
          <a:off x="4566320" y="2420888"/>
          <a:ext cx="1900237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Slide" r:id="rId8" imgW="4570486" imgH="3427631" progId="PowerPoint.Slide.8">
                  <p:embed/>
                </p:oleObj>
              </mc:Choice>
              <mc:Fallback>
                <p:oleObj name="Slide" r:id="rId8" imgW="4570486" imgH="3427631" progId="PowerPoint.Slide.8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6320" y="2420888"/>
                        <a:ext cx="1900237" cy="1273175"/>
                      </a:xfrm>
                      <a:prstGeom prst="rect">
                        <a:avLst/>
                      </a:prstGeom>
                      <a:noFill/>
                      <a:ln w="28575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2993748"/>
              </p:ext>
            </p:extLst>
          </p:nvPr>
        </p:nvGraphicFramePr>
        <p:xfrm>
          <a:off x="4788024" y="3573016"/>
          <a:ext cx="2066925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Slide" r:id="rId10" imgW="4570486" imgH="3427631" progId="PowerPoint.Slide.8">
                  <p:embed/>
                </p:oleObj>
              </mc:Choice>
              <mc:Fallback>
                <p:oleObj name="Slide" r:id="rId10" imgW="4570486" imgH="3427631" progId="PowerPoint.Slide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3573016"/>
                        <a:ext cx="2066925" cy="1304925"/>
                      </a:xfrm>
                      <a:prstGeom prst="rect">
                        <a:avLst/>
                      </a:prstGeom>
                      <a:noFill/>
                      <a:ln w="28575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0305489"/>
              </p:ext>
            </p:extLst>
          </p:nvPr>
        </p:nvGraphicFramePr>
        <p:xfrm>
          <a:off x="5292080" y="4797152"/>
          <a:ext cx="211455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Slide" r:id="rId12" imgW="4570486" imgH="3427631" progId="PowerPoint.Slide.8">
                  <p:embed/>
                </p:oleObj>
              </mc:Choice>
              <mc:Fallback>
                <p:oleObj name="Slide" r:id="rId12" imgW="4570486" imgH="3427631" progId="PowerPoint.Slide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4797152"/>
                        <a:ext cx="2114550" cy="1352550"/>
                      </a:xfrm>
                      <a:prstGeom prst="rect">
                        <a:avLst/>
                      </a:prstGeom>
                      <a:noFill/>
                      <a:ln w="28575" cap="sq">
                        <a:solidFill>
                          <a:srgbClr val="000000"/>
                        </a:solidFill>
                        <a:miter lim="800000"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00000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2436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d-ID" b="1" dirty="0">
                <a:latin typeface="Footlight MT Light" pitchFamily="18" charset="0"/>
              </a:rPr>
              <a:t>The Accounting Cycle (Siklus Akuntansi)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600200"/>
            <a:ext cx="6552728" cy="4421088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Identifying and recording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Journalizing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Posting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Trial balance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Adjusting entries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Adjusted trial balance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Preparing financial statements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Closing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Post-closing trial balance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Reversing entries</a:t>
            </a:r>
            <a:endParaRPr lang="id-ID" dirty="0">
              <a:latin typeface="Cambria" pitchFamily="18" charset="0"/>
            </a:endParaRPr>
          </a:p>
          <a:p>
            <a:pPr marL="457200" lvl="0" indent="-457200">
              <a:buFont typeface="+mj-lt"/>
              <a:buAutoNum type="arabicPeriod"/>
            </a:pPr>
            <a:r>
              <a:rPr lang="en-US" dirty="0">
                <a:latin typeface="Cambria" pitchFamily="18" charset="0"/>
              </a:rPr>
              <a:t>Summary</a:t>
            </a:r>
            <a:endParaRPr lang="id-ID" dirty="0">
              <a:latin typeface="Cambria" pitchFamily="18" charset="0"/>
            </a:endParaRPr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9694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591344"/>
          </a:xfrm>
        </p:spPr>
        <p:txBody>
          <a:bodyPr>
            <a:normAutofit fontScale="90000"/>
          </a:bodyPr>
          <a:lstStyle/>
          <a:p>
            <a:pPr algn="ctr"/>
            <a:r>
              <a:rPr lang="id-ID" sz="3600" b="1" dirty="0">
                <a:solidFill>
                  <a:srgbClr val="C00000"/>
                </a:solidFill>
                <a:latin typeface="Footlight MT Light" pitchFamily="18" charset="0"/>
              </a:rPr>
              <a:t>Gambar Siklus Akuntansi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40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d-ID" b="1" dirty="0">
                <a:solidFill>
                  <a:srgbClr val="7030A0"/>
                </a:solidFill>
                <a:latin typeface="Footlight MT Light" pitchFamily="18" charset="0"/>
              </a:rPr>
              <a:t>Laporan Laba-Rugi (Statement of Comprehensive Income Statement)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776192"/>
          </a:xfrm>
        </p:spPr>
        <p:txBody>
          <a:bodyPr/>
          <a:lstStyle/>
          <a:p>
            <a:pPr marL="0" indent="0">
              <a:buNone/>
            </a:pPr>
            <a:r>
              <a:rPr lang="id-ID" dirty="0">
                <a:latin typeface="Cambria" pitchFamily="18" charset="0"/>
              </a:rPr>
              <a:t>Income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 includes both revenues and gains.</a:t>
            </a:r>
            <a:r>
              <a:rPr lang="en-US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Cambria" pitchFamily="18" charset="0"/>
              </a:rPr>
              <a:t> </a:t>
            </a:r>
            <a:endParaRPr lang="id-ID" dirty="0">
              <a:latin typeface="Cambria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85800" y="3829050"/>
            <a:ext cx="4724400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l">
              <a:defRPr/>
            </a:pPr>
            <a:r>
              <a:rPr lang="en-US" sz="2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Revenue Accounts</a:t>
            </a: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838200" y="4240213"/>
            <a:ext cx="3352800" cy="2031325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Sales</a:t>
            </a:r>
          </a:p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Fee revenue</a:t>
            </a:r>
          </a:p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Interest revenue</a:t>
            </a:r>
          </a:p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Dividend revenue</a:t>
            </a:r>
          </a:p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Rent revenue</a:t>
            </a: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551981" y="2276872"/>
            <a:ext cx="8153400" cy="955646"/>
          </a:xfrm>
          <a:prstGeom prst="rect">
            <a:avLst/>
          </a:prstGeom>
          <a:noFill/>
          <a:ln w="28575" cap="sq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marL="685800" lvl="1" indent="-457200" algn="l">
              <a:lnSpc>
                <a:spcPct val="115000"/>
              </a:lnSpc>
              <a:spcBef>
                <a:spcPct val="30000"/>
              </a:spcBef>
              <a:spcAft>
                <a:spcPct val="20000"/>
              </a:spcAft>
              <a:buSzPct val="75000"/>
              <a:buFontTx/>
              <a:buBlip>
                <a:blip r:embed="rId2"/>
              </a:buBlip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Revenues - ordinary activities of a company </a:t>
            </a:r>
          </a:p>
          <a:p>
            <a:pPr marL="685800" lvl="1" indent="-457200" algn="l">
              <a:lnSpc>
                <a:spcPct val="115000"/>
              </a:lnSpc>
              <a:spcBef>
                <a:spcPct val="5000"/>
              </a:spcBef>
              <a:spcAft>
                <a:spcPct val="20000"/>
              </a:spcAft>
              <a:buSzPct val="75000"/>
              <a:buFontTx/>
              <a:buBlip>
                <a:blip r:embed="rId2"/>
              </a:buBlip>
              <a:defRPr/>
            </a:pPr>
            <a:r>
              <a:rPr lang="en-US" sz="22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Gains - may or may not arise from ordinary activities.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4267200" y="3829050"/>
            <a:ext cx="4724400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l">
              <a:defRPr/>
            </a:pPr>
            <a:r>
              <a:rPr lang="en-US" sz="2200" b="1" u="sng" dirty="0">
                <a:solidFill>
                  <a:srgbClr val="8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Gain Accounts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4419600" y="4240213"/>
            <a:ext cx="4267200" cy="1508105"/>
          </a:xfrm>
          <a:prstGeom prst="rect">
            <a:avLst/>
          </a:prstGeom>
          <a:noFill/>
          <a:ln w="2857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Gains on the sale of long-term assets</a:t>
            </a:r>
          </a:p>
          <a:p>
            <a:pPr marL="568325" lvl="1" indent="-454025" algn="l">
              <a:lnSpc>
                <a:spcPct val="110000"/>
              </a:lnSpc>
              <a:spcAft>
                <a:spcPct val="20000"/>
              </a:spcAft>
              <a:buSzPct val="80000"/>
              <a:buFontTx/>
              <a:buBlip>
                <a:blip r:embed="rId2"/>
              </a:buBlip>
              <a:defRPr/>
            </a:pPr>
            <a:r>
              <a:rPr lang="en-US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Unrealized gains on available-for-sale securities.</a:t>
            </a:r>
          </a:p>
        </p:txBody>
      </p:sp>
    </p:spTree>
    <p:extLst>
      <p:ext uri="{BB962C8B-B14F-4D97-AF65-F5344CB8AC3E}">
        <p14:creationId xmlns:p14="http://schemas.microsoft.com/office/powerpoint/2010/main" val="1457822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663352"/>
          </a:xfrm>
        </p:spPr>
        <p:txBody>
          <a:bodyPr>
            <a:normAutofit/>
          </a:bodyPr>
          <a:lstStyle/>
          <a:p>
            <a:pPr algn="ctr"/>
            <a:r>
              <a:rPr lang="id-ID" sz="3200" dirty="0">
                <a:latin typeface="Footlight MT Light" pitchFamily="18" charset="0"/>
              </a:rPr>
              <a:t>Contoh penyajian Lap L/R (Multiple Step)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1788" y="1193799"/>
            <a:ext cx="5450532" cy="5547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62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79376"/>
          </a:xfrm>
        </p:spPr>
        <p:txBody>
          <a:bodyPr>
            <a:normAutofit/>
          </a:bodyPr>
          <a:lstStyle/>
          <a:p>
            <a:pPr algn="ctr"/>
            <a:r>
              <a:rPr lang="id-ID" b="1" dirty="0">
                <a:solidFill>
                  <a:srgbClr val="7030A0"/>
                </a:solidFill>
                <a:latin typeface="Footlight MT Light" pitchFamily="18" charset="0"/>
              </a:rPr>
              <a:t>Laporan Perubahan Ekuitas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062"/>
          <a:stretch/>
        </p:blipFill>
        <p:spPr bwMode="auto">
          <a:xfrm>
            <a:off x="1331640" y="2025980"/>
            <a:ext cx="6768752" cy="3563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12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07368"/>
          </a:xfrm>
        </p:spPr>
        <p:txBody>
          <a:bodyPr>
            <a:normAutofit/>
          </a:bodyPr>
          <a:lstStyle/>
          <a:p>
            <a:pPr algn="ctr"/>
            <a:r>
              <a:rPr lang="id-ID" dirty="0">
                <a:latin typeface="Footlight MT Light" pitchFamily="18" charset="0"/>
              </a:rPr>
              <a:t>Laporan Posisi Keuangan</a:t>
            </a: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6192688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3740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990600"/>
          </a:xfrm>
        </p:spPr>
        <p:txBody>
          <a:bodyPr/>
          <a:lstStyle/>
          <a:p>
            <a:pPr algn="ctr"/>
            <a:r>
              <a:rPr lang="id-ID" dirty="0">
                <a:solidFill>
                  <a:srgbClr val="00B050"/>
                </a:solidFill>
                <a:latin typeface="Lucida Calligraphy" pitchFamily="66" charset="0"/>
              </a:rPr>
              <a:t>Selamat Belajar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7859216" cy="4056112"/>
          </a:xfrm>
        </p:spPr>
        <p:txBody>
          <a:bodyPr>
            <a:normAutofit/>
          </a:bodyPr>
          <a:lstStyle/>
          <a:p>
            <a:pPr algn="ctr"/>
            <a:r>
              <a:rPr lang="id-ID" sz="4000" dirty="0">
                <a:latin typeface="Cambria" pitchFamily="18" charset="0"/>
              </a:rPr>
              <a:t>Tugas:  Kerjakan Soal Latihan di Word</a:t>
            </a:r>
          </a:p>
        </p:txBody>
      </p:sp>
    </p:spTree>
    <p:extLst>
      <p:ext uri="{BB962C8B-B14F-4D97-AF65-F5344CB8AC3E}">
        <p14:creationId xmlns:p14="http://schemas.microsoft.com/office/powerpoint/2010/main" val="38352506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496</TotalTime>
  <Words>160</Words>
  <Application>Microsoft Office PowerPoint</Application>
  <PresentationFormat>On-screen Show (4:3)</PresentationFormat>
  <Paragraphs>43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Cambria</vt:lpstr>
      <vt:lpstr>Footlight MT Light</vt:lpstr>
      <vt:lpstr>Lucida Calligraphy</vt:lpstr>
      <vt:lpstr>Clarity</vt:lpstr>
      <vt:lpstr>Slide</vt:lpstr>
      <vt:lpstr>Akuntansi Keuangan</vt:lpstr>
      <vt:lpstr>Persamaan Dasar Akuntansi</vt:lpstr>
      <vt:lpstr>PowerPoint Presentation</vt:lpstr>
      <vt:lpstr>The Accounting Cycle (Siklus Akuntansi)</vt:lpstr>
      <vt:lpstr>Gambar Siklus Akuntansi</vt:lpstr>
      <vt:lpstr>Laporan Laba-Rugi (Statement of Comprehensive Income Statement)</vt:lpstr>
      <vt:lpstr>Contoh penyajian Lap L/R (Multiple Step)</vt:lpstr>
      <vt:lpstr>Laporan Perubahan Ekuitas</vt:lpstr>
      <vt:lpstr>Laporan Posisi Keuangan</vt:lpstr>
      <vt:lpstr>Selamat Belajar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Akuntansi Keuangan 1</dc:title>
  <dc:creator>USER</dc:creator>
  <cp:lastModifiedBy>ACER</cp:lastModifiedBy>
  <cp:revision>17</cp:revision>
  <dcterms:created xsi:type="dcterms:W3CDTF">2020-09-23T10:53:30Z</dcterms:created>
  <dcterms:modified xsi:type="dcterms:W3CDTF">2026-09-27T13:15:23Z</dcterms:modified>
</cp:coreProperties>
</file>